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11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1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8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29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1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9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8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9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53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3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33ED-B382-4A3A-8CD7-E22885DED83B}" type="datetimeFigureOut">
              <a:rPr lang="fr-FR" smtClean="0"/>
              <a:t>24/04/2017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565B-751F-4192-9283-3125C3781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8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tiff"/><Relationship Id="rId7" Type="http://schemas.openxmlformats.org/officeDocument/2006/relationships/image" Target="../media/image1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8.tiff"/><Relationship Id="rId7" Type="http://schemas.openxmlformats.org/officeDocument/2006/relationships/image" Target="../media/image23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21" y="518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images peuvent être entachées de bruits de nature différente.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8" y="314116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180705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14" y="1989040"/>
            <a:ext cx="181411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98" y="4365104"/>
            <a:ext cx="180708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17" y="4365104"/>
            <a:ext cx="181422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87824" y="378904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Flou de mise au point                         flou de bougé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5816" y="616530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Bruit gaussien                            bruit aléatoire 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494116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Image originale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4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165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400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r-FR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Quelques exemples de filtres linéaires</a:t>
                </a:r>
              </a:p>
              <a:p>
                <a:pPr marL="0" indent="0" algn="just">
                  <a:buNone/>
                </a:pPr>
                <a:r>
                  <a:rPr lang="fr-F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filtre </a:t>
                </a:r>
                <a:r>
                  <a:rPr lang="fr-FR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moyenneur</a:t>
                </a:r>
                <a:endPara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Permet de réduire le bruit .</a:t>
                </a:r>
              </a:p>
              <a:p>
                <a:pPr algn="just"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Filtre dont tous les coefficient sont égaux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1600" b="0" i="0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taille du filtre).</a:t>
                </a:r>
              </a:p>
              <a:p>
                <a:pPr algn="just"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Remplace chaque valeur d’un pixel par la valeur moyenne de la valeur de ses voisins</a:t>
                </a: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filtre </a:t>
                </a:r>
                <a:r>
                  <a:rPr lang="fr-F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moyenneur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×3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</a:t>
                </a:r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filtre </a:t>
                </a:r>
                <a:r>
                  <a:rPr lang="fr-F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moyenneur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  <a:p>
                <a:pPr marL="0" indent="0">
                  <a:buNone/>
                </a:pP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400600"/>
              </a:xfrm>
              <a:blipFill rotWithShape="1">
                <a:blip r:embed="rId2" cstate="print"/>
                <a:stretch>
                  <a:fillRect l="-741" t="-564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01145"/>
              </p:ext>
            </p:extLst>
          </p:nvPr>
        </p:nvGraphicFramePr>
        <p:xfrm>
          <a:off x="1524000" y="4005064"/>
          <a:ext cx="95976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96"/>
                <a:gridCol w="288032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48285"/>
              </p:ext>
            </p:extLst>
          </p:nvPr>
        </p:nvGraphicFramePr>
        <p:xfrm>
          <a:off x="5364088" y="3429000"/>
          <a:ext cx="18002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43608" y="4295154"/>
                <a:ext cx="504056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/>
                                </a:rPr>
                                <m:t>𝟗</m:t>
                              </m:r>
                            </m:den>
                          </m:f>
                        </m:e>
                      </m:box>
                      <m:r>
                        <a:rPr lang="fr-FR" b="1" i="1" smtClean="0"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95154"/>
                <a:ext cx="504056" cy="42999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860032" y="4367162"/>
                <a:ext cx="504056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/>
                                </a:rPr>
                                <m:t>𝟐𝟓</m:t>
                              </m:r>
                            </m:den>
                          </m:f>
                        </m:e>
                      </m:box>
                      <m:r>
                        <a:rPr lang="fr-FR" b="1" i="1" smtClean="0"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367162"/>
                <a:ext cx="504056" cy="42999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1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1800000" cy="18000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232"/>
            <a:ext cx="1800000" cy="18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1800000" cy="18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1800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84784"/>
            <a:ext cx="1800000" cy="180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3568" y="328478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Bruit gaussien                        filtre 3x3                             filtre 5x5                         filtre9x9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8" y="3717232"/>
            <a:ext cx="1800000" cy="18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46" y="3734556"/>
            <a:ext cx="1800000" cy="18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3717232"/>
            <a:ext cx="1800000" cy="180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55576" y="5610726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Poivre et sel                           filtre 3x3                             filtre 5x5                         filtre9x9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filtre </a:t>
                </a:r>
                <a:r>
                  <a:rPr lang="fr-FR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moyenneur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lvl="0" algn="just">
                  <a:buFontTx/>
                  <a:buChar char="-"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Réduit le bruit </a:t>
                </a:r>
              </a:p>
              <a:p>
                <a:pPr lvl="0" algn="just">
                  <a:buFontTx/>
                  <a:buChar char="-"/>
                </a:pPr>
                <a:r>
                  <a:rPr lang="fr-FR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Réduit les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détails</a:t>
                </a:r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FontTx/>
                  <a:buChar char="-"/>
                </a:pPr>
                <a:r>
                  <a:rPr lang="fr-FR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Brouille ou rend floue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l’image</a:t>
                </a:r>
              </a:p>
              <a:p>
                <a:pPr lvl="0" algn="just">
                  <a:buFontTx/>
                  <a:buChar char="-"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grand, plus le lissage sera important, et plus l’image filtrée perd les détails de l’image originale.</a:t>
                </a:r>
              </a:p>
              <a:p>
                <a:pPr marL="0" lvl="0" indent="0" algn="just">
                  <a:buNone/>
                </a:pPr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1" t="-674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09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filtre 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gaussien</a:t>
            </a:r>
          </a:p>
          <a:p>
            <a:pPr lvl="0"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valeur de chaque pixel est remplacée par la moyenne pondérée de la valeur de ses pixels voisins.</a:t>
            </a:r>
          </a:p>
          <a:p>
            <a:pPr lvl="0"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L’expression de la gaussienne en 2D est donnée par la relation suivante:</a:t>
            </a:r>
          </a:p>
          <a:p>
            <a:pPr marL="0" lvl="0" indent="0">
              <a:buNone/>
            </a:pP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</a:t>
            </a:r>
          </a:p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fonction gaussienne en 3D                             Image d’une gaussienne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17" y="3501008"/>
            <a:ext cx="608198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691680" y="2636912"/>
                <a:ext cx="3279643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fr-FR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fr-FR" sz="1400" b="0" i="0" smtClean="0">
                          <a:latin typeface="Cambria Math"/>
                          <a:cs typeface="Times New Roman" panose="02020603050405020304" pitchFamily="18" charset="0"/>
                        </a:rPr>
                        <m:t>exp</m:t>
                      </m:r>
                      <m:r>
                        <a:rPr lang="fr-FR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36912"/>
                <a:ext cx="3279643" cy="6491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96613" y="3501008"/>
            <a:ext cx="1479443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discrétisation de la fonction gaussienne est donnée par ces filtres gaussiens:</a:t>
                </a: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1600" dirty="0" smtClean="0">
                    <a:ea typeface="Cambria Math"/>
                    <a:cs typeface="Times New Roman" panose="02020603050405020304" pitchFamily="18" charset="0"/>
                  </a:rPr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fr-FR" sz="16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fr-FR" sz="1600" dirty="0" smtClean="0">
                    <a:ea typeface="Cambria Math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fr-FR" sz="1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=0.8</m:t>
                    </m:r>
                  </m:oMath>
                </a14:m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a un filtre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×3 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a un filtre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</a:p>
              <a:p>
                <a:pPr marL="0" indent="0">
                  <a:buNone/>
                </a:pPr>
                <a:endParaRPr lang="fr-F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fr-FR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fr-FR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 :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L’écart type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une </a:t>
                </a:r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indication sur la dispersion de la courbe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Dans le cas du filtrage, il détermine </a:t>
                </a:r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degré de 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lissage </a:t>
                </a:r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impose la taille du 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masque. </a:t>
                </a:r>
                <a:endParaRPr lang="fr-FR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741" t="-1236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77794"/>
              </p:ext>
            </p:extLst>
          </p:nvPr>
        </p:nvGraphicFramePr>
        <p:xfrm>
          <a:off x="611560" y="2460496"/>
          <a:ext cx="27363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h(-1,-1)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h(0,-1)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h(1,-1)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h(-1,0)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h(0,0)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h(1,0)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H(-1,1)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h(0,1)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h(1,1)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81285"/>
              </p:ext>
            </p:extLst>
          </p:nvPr>
        </p:nvGraphicFramePr>
        <p:xfrm>
          <a:off x="4067944" y="2388488"/>
          <a:ext cx="100811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71"/>
                <a:gridCol w="290201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275856" y="2720533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ea typeface="Cambria Math"/>
                      </a:rPr>
                      <m:t>≈ </m:t>
                    </m:r>
                    <m:f>
                      <m:fPr>
                        <m:ctrlPr>
                          <a:rPr lang="fr-F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b="1" i="1" smtClean="0"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20533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83270"/>
              </p:ext>
            </p:extLst>
          </p:nvPr>
        </p:nvGraphicFramePr>
        <p:xfrm>
          <a:off x="6588224" y="1862832"/>
          <a:ext cx="201622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32048"/>
                <a:gridCol w="432048"/>
                <a:gridCol w="432048"/>
                <a:gridCol w="360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012160" y="2504509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b="1" i="1" smtClean="0">
                            <a:latin typeface="Cambria Math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504509"/>
                <a:ext cx="720080" cy="492443"/>
              </a:xfrm>
              <a:prstGeom prst="rect">
                <a:avLst/>
              </a:prstGeom>
              <a:blipFill rotWithShape="1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4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1800000" cy="18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232"/>
            <a:ext cx="1800000" cy="18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64" y="1495174"/>
            <a:ext cx="1800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84" y="1444286"/>
            <a:ext cx="1800000" cy="180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16" y="3717232"/>
            <a:ext cx="1800000" cy="18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84" y="3717232"/>
            <a:ext cx="18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83568" y="3284784"/>
                <a:ext cx="78488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Bruit gaussien                                 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=0.8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fr-FR" sz="1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784"/>
                <a:ext cx="7848872" cy="3385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88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83568" y="5610726"/>
                <a:ext cx="78488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Poivre et sel                                      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=0.8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fr-FR" sz="1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10726"/>
                <a:ext cx="7848872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388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2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filtre gaussien</a:t>
                </a:r>
              </a:p>
              <a:p>
                <a:pPr lvl="0" algn="just">
                  <a:buFontTx/>
                  <a:buChar char="-"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 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l’effet de flou( contours mieux conservés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0" algn="just">
                  <a:buFontTx/>
                  <a:buChar char="-"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donne plus d’importance aux pixels du centre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buFontTx/>
                  <a:buChar char="-"/>
                </a:pPr>
                <a:r>
                  <a:rPr lang="fr-F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σ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grand, plus le flou appliqué à l’image sera marqué.  </a:t>
                </a:r>
                <a:endPara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limites des filtres linéaires sont:</a:t>
                </a:r>
              </a:p>
              <a:p>
                <a:pPr algn="just">
                  <a:buFontTx/>
                  <a:buChar char="-"/>
                </a:pPr>
                <a:r>
                  <a:rPr lang="fr-F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Apparition du flou;</a:t>
                </a:r>
              </a:p>
              <a:p>
                <a:pPr algn="just"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non préservation de détails dans l’image.</a:t>
                </a:r>
                <a:endPara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Tx/>
                  <a:buChar char="-"/>
                </a:pPr>
                <a:endPara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buFontTx/>
                  <a:buChar char="-"/>
                </a:pPr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92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Filtres non-linéaires 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désigne par filtre non linéaire un opérateur qui remplace la valeur de chaque pixel par une combinaison non linéaire des valeurs de ses pixels voisins.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L’objectif de filtre non linéaire est d’apporter une solution aux limites de filtre linéaire .</a:t>
            </a:r>
          </a:p>
          <a:p>
            <a:pPr marL="0" indent="0" algn="just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Filtre médian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Remplacer la valeur de chaque pixel par la valeur médiane des pixels voisins.</a:t>
            </a:r>
          </a:p>
          <a:p>
            <a:pPr marL="0" indent="0" algn="just">
              <a:buNone/>
            </a:pPr>
            <a:r>
              <a:rPr lang="fr-F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Choisir un voisinage contenant un nombre impair de pixels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Trier les valeurs par ordre croissant.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chaque pixel d’analyse la valeur située au milieu des valeurs triées.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07675"/>
              </p:ext>
            </p:extLst>
          </p:nvPr>
        </p:nvGraphicFramePr>
        <p:xfrm>
          <a:off x="611560" y="2204864"/>
          <a:ext cx="21602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44055"/>
              </p:ext>
            </p:extLst>
          </p:nvPr>
        </p:nvGraphicFramePr>
        <p:xfrm>
          <a:off x="5724128" y="4149080"/>
          <a:ext cx="21602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2179"/>
              </p:ext>
            </p:extLst>
          </p:nvPr>
        </p:nvGraphicFramePr>
        <p:xfrm>
          <a:off x="3180184" y="3212976"/>
          <a:ext cx="37680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96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fr-FR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Connecteur en arc 9"/>
          <p:cNvCxnSpPr/>
          <p:nvPr/>
        </p:nvCxnSpPr>
        <p:spPr>
          <a:xfrm>
            <a:off x="5004048" y="3501008"/>
            <a:ext cx="1728192" cy="1512168"/>
          </a:xfrm>
          <a:prstGeom prst="curvedConnector3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31840" y="251438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médiane   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004048" y="2806189"/>
            <a:ext cx="0" cy="4067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1800000" cy="18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232"/>
            <a:ext cx="1800000" cy="180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28326"/>
            <a:ext cx="1800000" cy="18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48" y="1556792"/>
            <a:ext cx="1800000" cy="18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1556792"/>
            <a:ext cx="1800000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0" y="3731746"/>
            <a:ext cx="1800000" cy="18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48" y="3717032"/>
            <a:ext cx="1800000" cy="18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3745698"/>
            <a:ext cx="1800000" cy="1800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3568" y="328478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Bruit gaussien                        filtre 3x3                             filtre 5x5                         filtre9x9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3568" y="5610726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Poivre et sel                             filtre 3x3                             filtre 5x5                         filtre9x9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quoi le bruit?</a:t>
            </a:r>
          </a:p>
          <a:p>
            <a:pPr lvl="0" algn="just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bruit est un phénomène parasite aléatoire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 altère l’image, dont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origines sont diverses. </a:t>
            </a:r>
            <a:endParaRPr lang="fr-F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peut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 causé par les processus d’acquisition, de transmission ou de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stockage, ainsi par les conditions de prises de vue.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 éliminer le bruit?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filtrage d’images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pour objectif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réduction, voire l’élimination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bruit, pour obtenir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image qui soit la plus proche possible de l’image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idéale, qui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aurait obtenue si le système d’acquisition était  parfait, et les conditions d’acquisition 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étaient  réunies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96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Filtre médian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Supprime le bruit impulsionnel,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Préserve l’information de contour.</a:t>
            </a:r>
          </a:p>
          <a:p>
            <a:pPr marL="0" indent="0" algn="just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filtres que nous avons vu s’adaptent plus ou moins bien  aux bruits. </a:t>
            </a:r>
          </a:p>
          <a:p>
            <a:pPr algn="just">
              <a:buFontTx/>
              <a:buChar char="-"/>
            </a:pP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 bruit gaussien, les filtres linéaires conviennent tout à fait. Utiliser un noyau trop grand n’apporte aucune amélioration significative et entraîne une perte de détails. Le filtre médian parvient à bien éliminer le bruit au prix d’une perte plus importante de détail.</a:t>
            </a:r>
          </a:p>
          <a:p>
            <a:pPr algn="just">
              <a:buFontTx/>
              <a:buChar char="-"/>
            </a:pP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 bruit impulsionnel, le filtre médian se trouve relativement efficace. Par contre les filtres linéaires s’avèrent complétement inefficaces.</a:t>
            </a:r>
          </a:p>
          <a:p>
            <a:pPr marL="0" indent="0" algn="just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80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filtrage fréquentiel</a:t>
            </a:r>
          </a:p>
          <a:p>
            <a:pPr lvl="0">
              <a:buFontTx/>
              <a:buChar char="-"/>
            </a:pPr>
            <a:endParaRPr lang="fr-F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Travailler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domaine fréquentiel pour filtrer l’image;</a:t>
            </a:r>
          </a:p>
          <a:p>
            <a:pPr lvl="0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 de la transformée de Fourier discrète à 2 dimensions de l’image;</a:t>
            </a:r>
          </a:p>
          <a:p>
            <a:pPr lvl="0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Multiplier la fonction de transfert du filtre avec la transformée de Fourier de l’image.</a:t>
            </a:r>
          </a:p>
          <a:p>
            <a:pPr lvl="0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transformée de Fourier inverse de l’image obtenue donne l’image filtrée.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25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40060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transformée de Fourier d’une image est une représentation de cette image dans le domaine fréquentiel.</a:t>
                </a:r>
              </a:p>
              <a:p>
                <a:pPr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transformée de Fourier discrète à 2 dimensions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fr-FR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fr-F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fr-F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fr-FR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box>
                                    <m:boxPr>
                                      <m:ctrlPr>
                                        <a:rPr lang="fr-FR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box>
                                    <m:boxPr>
                                      <m:ctrlPr>
                                        <a:rPr lang="fr-FR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transformée de Fourier inverse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fr-FR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fr-FR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box>
                                    <m:boxPr>
                                      <m:ctrlPr>
                                        <a:rPr lang="fr-FR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fr-FR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fr-FR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box>
                                    <m:boxPr>
                                      <m:ctrlPr>
                                        <a:rPr lang="fr-FR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fr-FR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fr-FR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Avec :</a:t>
                </a:r>
              </a:p>
              <a:p>
                <a:pPr marL="0" indent="0">
                  <a:buNone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∈[0,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∈[0,</m:t>
                    </m:r>
                    <m:r>
                      <a:rPr lang="fr-FR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−1]</m:t>
                    </m:r>
                  </m:oMath>
                </a14:m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M nombres de lignes et N nombres de colonnes;</a:t>
                </a:r>
              </a:p>
              <a:p>
                <a:pPr marL="0" indent="0">
                  <a:buNone/>
                </a:pPr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(</a:t>
                </a:r>
                <a:r>
                  <a:rPr lang="fr-F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coordonnées du domaine spatial;</a:t>
                </a:r>
              </a:p>
              <a:p>
                <a:pPr marL="0" indent="0">
                  <a:buNone/>
                </a:pPr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(</a:t>
                </a:r>
                <a:r>
                  <a:rPr lang="fr-F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u,v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coordonnées du domaine fréquentiel. </a:t>
                </a: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400600"/>
              </a:xfrm>
              <a:blipFill rotWithShape="1">
                <a:blip r:embed="rId2"/>
                <a:stretch>
                  <a:fillRect l="-815" t="-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9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Exemple de la transformée de Fourier d’une image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>
              <a:buNone/>
            </a:pP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I    </a:t>
            </a:r>
            <a:r>
              <a:rPr lang="fr-F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transformée de Fourier de 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1" y="2564904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27" y="2564904"/>
            <a:ext cx="254243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5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 quoi la fréquence dans une image?</a:t>
            </a:r>
          </a:p>
          <a:p>
            <a:pPr lvl="2">
              <a:buFontTx/>
              <a:buChar char="-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 = </a:t>
            </a:r>
            <a:r>
              <a:rPr lang="fr-F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niveaux de gris.</a:t>
            </a:r>
          </a:p>
          <a:p>
            <a:pPr lvl="2">
              <a:buFontTx/>
              <a:buChar char="-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Basses fréquences: zones homogènes.</a:t>
            </a:r>
          </a:p>
          <a:p>
            <a:pPr lvl="2">
              <a:buFontTx/>
              <a:buChar char="-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Hautes fréquences: contours, bruit.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le domaine fréquentiel(ou spectral) le filtrage se fait par multiplication.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différents types de filtres:</a:t>
            </a:r>
          </a:p>
          <a:p>
            <a:pPr lvl="2">
              <a:buFontTx/>
              <a:buChar char="-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Filtre passe-bas: il met en évidence les zones homogènes dans l’image où il y a peu de variation de niveaux de gris.</a:t>
            </a:r>
          </a:p>
          <a:p>
            <a:pPr lvl="2">
              <a:buFontTx/>
              <a:buChar char="-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Filtre passe-haut: il met en évidence les zones hétérogènes où il y a des variations locales importantes des niveaux de gris.</a:t>
            </a:r>
          </a:p>
          <a:p>
            <a:pPr lvl="2">
              <a:buFontTx/>
              <a:buChar char="-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Filtre passe-bande ou coupe-bande: il sélection une partie particulière de fréquences.</a:t>
            </a:r>
          </a:p>
          <a:p>
            <a:pPr>
              <a:buFontTx/>
              <a:buChar char="-"/>
            </a:pP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92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363272" cy="56166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Exemple de filtrage d’une image avec un filtre passe bas.</a:t>
                </a:r>
              </a:p>
              <a:p>
                <a:pPr marL="0" indent="0">
                  <a:buNone/>
                </a:pPr>
                <a:endParaRPr lang="fr-F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               Image I                                         Transformée de Fourier de I                              Filtre passe bas</a:t>
                </a:r>
              </a:p>
              <a:p>
                <a:pPr marL="0" indent="0">
                  <a:buNone/>
                </a:pPr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                                             (</a:t>
                </a:r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fonction porte </a:t>
                </a: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délimitée de </a:t>
                </a:r>
              </a:p>
              <a:p>
                <a:pPr marL="0" indent="0">
                  <a:buNone/>
                </a:pPr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fr-FR" sz="14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fr-FR" sz="1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cs typeface="Times New Roman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fr-FR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 La transformée de Fourier inverse                       image filtrée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363272" cy="5616624"/>
              </a:xfrm>
              <a:blipFill rotWithShape="1">
                <a:blip r:embed="rId2"/>
                <a:stretch>
                  <a:fillRect l="-729" t="-543" r="-1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4368"/>
            <a:ext cx="20002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6" y="4149080"/>
            <a:ext cx="19621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6241"/>
            <a:ext cx="1981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76" y="4149080"/>
            <a:ext cx="19716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1628800"/>
            <a:ext cx="2016224" cy="1949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51222" y="2474676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733190" y="2533237"/>
            <a:ext cx="87581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2699792" y="5013176"/>
            <a:ext cx="87581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5868144" y="2380547"/>
            <a:ext cx="504056" cy="328373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Virage 16"/>
          <p:cNvSpPr/>
          <p:nvPr/>
        </p:nvSpPr>
        <p:spPr>
          <a:xfrm>
            <a:off x="6300192" y="4797152"/>
            <a:ext cx="1008112" cy="409773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352928" cy="4968552"/>
              </a:xfrm>
            </p:spPr>
            <p:txBody>
              <a:bodyPr>
                <a:normAutofit fontScale="92500"/>
              </a:bodyPr>
              <a:lstStyle/>
              <a:p>
                <a:pPr marL="0" lvl="0" indent="0" algn="just">
                  <a:buNone/>
                </a:pP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C’est quoi le filtrage?</a:t>
                </a:r>
              </a:p>
              <a:p>
                <a:pPr marL="0" lvl="0" indent="0" algn="just">
                  <a:buNone/>
                </a:pP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filtrage est une opération de 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voisinage, la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valeur d’un pixel est remplacée par la valeur d’une fonction appliquée à ce pixel et à ses voisins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C’est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quoi un filtre?</a:t>
                </a:r>
              </a:p>
              <a:p>
                <a:pPr lvl="0" algn="just">
                  <a:buFontTx/>
                  <a:buChar char="-"/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filtre est une matrice de taille impaire (</a:t>
                </a:r>
                <a14:m>
                  <m:oMath xmlns:m="http://schemas.openxmlformats.org/officeDocument/2006/math">
                    <m:r>
                      <a:rPr lang="fr-FR" sz="22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2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2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+1×2</m:t>
                    </m:r>
                    <m:r>
                      <a:rPr lang="fr-FR" sz="22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2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et symétrique.</a:t>
                </a:r>
              </a:p>
              <a:p>
                <a:pPr lvl="0" algn="just">
                  <a:buFontTx/>
                  <a:buChar char="-"/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dimension du filtre définit la localité de l’effet de filtrage.</a:t>
                </a:r>
              </a:p>
              <a:p>
                <a:pPr lvl="0" algn="just">
                  <a:buFontTx/>
                  <a:buChar char="-"/>
                </a:pPr>
                <a:endParaRPr lang="fr-FR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existe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deux classes de filtres suivant que l’opérateur appliqué est linéaire ou non : </a:t>
                </a:r>
                <a:endParaRPr lang="fr-FR" sz="2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buFontTx/>
                  <a:buChar char="-"/>
                </a:pP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filtres 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linéaires</a:t>
                </a:r>
              </a:p>
              <a:p>
                <a:pPr lvl="0" algn="just">
                  <a:lnSpc>
                    <a:spcPct val="150000"/>
                  </a:lnSpc>
                  <a:buFontTx/>
                  <a:buChar char="-"/>
                </a:pP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filtres non </a:t>
                </a:r>
                <a:r>
                  <a:rPr lang="fr-FR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linéaires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352928" cy="4968552"/>
              </a:xfrm>
              <a:blipFill rotWithShape="1">
                <a:blip r:embed="rId2"/>
                <a:stretch>
                  <a:fillRect l="-803" t="-613" r="-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0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filtres linéaires</a:t>
            </a:r>
          </a:p>
          <a:p>
            <a:pPr marL="0" indent="0" algn="just">
              <a:buNone/>
            </a:pPr>
            <a:endParaRPr lang="fr-F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principe du filtrage linéaire est de remplacer  la valeur d’un pixel par une combinaison linéaire de la valeur des pixels environnants (entourant, voisinant).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L’opération de filtrage linéaire n’est autre que l’application d’un produit de convolution. </a:t>
            </a:r>
          </a:p>
          <a:p>
            <a:pPr lvl="0" algn="just"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filtres linéaire ne sont que des filtres de convolution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Tx/>
              <a:buChar char="-"/>
            </a:pPr>
            <a:endParaRPr lang="fr-F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96544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convolution d’une image par un filtre  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donnée par la relation suivante</a:t>
                </a: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 algn="just">
                  <a:buNone/>
                </a:pPr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𝑓𝑖𝑙𝑡𝑟𝑒</m:t>
                      </m:r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𝑓𝑖𝑙𝑡𝑟𝑒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filtre est noté h, il est appelé  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filtre, masque, noyau ou  fenêtre de convolution</a:t>
                </a:r>
              </a:p>
              <a:p>
                <a:pPr marL="0" lvl="0" indent="0" algn="just">
                  <a:buNone/>
                </a:pPr>
                <a:endParaRPr lang="fr-FR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fr-FR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</a:t>
                </a:r>
                <a:r>
                  <a:rPr lang="fr-F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FontTx/>
                  <a:buChar char="-"/>
                </a:pP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convolution numérique d’image se fera par une sommation de 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multiplications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buFontTx/>
                  <a:buChar char="-"/>
                </a:pP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fr-FR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taille de l’image résultante est la même que celle de l’image originale</a:t>
                </a:r>
                <a:r>
                  <a:rPr lang="fr-FR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fr-FR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fr-FR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96544"/>
              </a:xfrm>
              <a:blipFill rotWithShape="1">
                <a:blip r:embed="rId2" cstate="print"/>
                <a:stretch>
                  <a:fillRect l="-741" t="-623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965696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47260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fr-FR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convolution 2D discrète dans le cas d’un filtre de taille 3x3</a:t>
                </a:r>
              </a:p>
              <a:p>
                <a:pPr marL="0" lvl="0" indent="0">
                  <a:buNone/>
                </a:pPr>
                <a:endParaRPr lang="fr-FR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p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fr-FR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472608"/>
              </a:xfrm>
              <a:blipFill rotWithShape="1">
                <a:blip r:embed="rId2" cstate="print"/>
                <a:stretch>
                  <a:fillRect l="-815" t="-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25073"/>
              </p:ext>
            </p:extLst>
          </p:nvPr>
        </p:nvGraphicFramePr>
        <p:xfrm>
          <a:off x="285899" y="3212976"/>
          <a:ext cx="2989957" cy="2629917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648722"/>
                <a:gridCol w="540385"/>
                <a:gridCol w="611093"/>
                <a:gridCol w="613693"/>
              </a:tblGrid>
              <a:tr h="46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I(i-2,j-2)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I(i-1,j-2)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I(i,j-2)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I(i+1,j-2)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I(i+2,j-2)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I(i-2,j-1)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I(i-1,j-1)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I(i,j-1)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I(i+1,j-1)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I(i+2,j-1)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I(i-2,j)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I(i-1,j)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</a:t>
                      </a: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j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I(i+1,j)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I(i+2,j)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I(i-2,j+1)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I(i-1,j+1)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I(i,j+1)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I(i+1,j+1)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I(i+2,j+1)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I(i-2,j+2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I(i-1,j+2)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I(i,j+2)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I(i+1,j+2)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I(i+2,j+2)</a:t>
                      </a:r>
                      <a:r>
                        <a:rPr lang="fr-F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0416"/>
              </p:ext>
            </p:extLst>
          </p:nvPr>
        </p:nvGraphicFramePr>
        <p:xfrm>
          <a:off x="3635896" y="3717032"/>
          <a:ext cx="2088231" cy="1621155"/>
        </p:xfrm>
        <a:graphic>
          <a:graphicData uri="http://schemas.openxmlformats.org/drawingml/2006/table">
            <a:tbl>
              <a:tblPr firstRow="1" firstCol="1" bandRow="1"/>
              <a:tblGrid>
                <a:gridCol w="756409"/>
                <a:gridCol w="755758"/>
                <a:gridCol w="576064"/>
              </a:tblGrid>
              <a:tr h="54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h(-1,-1)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h(0,-1)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h(1,-1)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h(-1,0)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h(0,0)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h(1,0)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h(-1,1)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h(0,1)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h(1,1)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16449"/>
              </p:ext>
            </p:extLst>
          </p:nvPr>
        </p:nvGraphicFramePr>
        <p:xfrm>
          <a:off x="6084168" y="3140968"/>
          <a:ext cx="2701925" cy="2701925"/>
        </p:xfrm>
        <a:graphic>
          <a:graphicData uri="http://schemas.openxmlformats.org/drawingml/2006/table">
            <a:tbl>
              <a:tblPr firstRow="1" firstCol="1" bandRow="1"/>
              <a:tblGrid>
                <a:gridCol w="540385"/>
                <a:gridCol w="540385"/>
                <a:gridCol w="540385"/>
                <a:gridCol w="540385"/>
                <a:gridCol w="540385"/>
              </a:tblGrid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fr-F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i,j</a:t>
                      </a:r>
                      <a:r>
                        <a:rPr lang="fr-FR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fr-F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275856" y="436510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24128" y="436510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513" y="116632"/>
            <a:ext cx="8229600" cy="1143000"/>
          </a:xfrm>
        </p:spPr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flipH="1">
            <a:off x="5148064" y="4161274"/>
            <a:ext cx="6480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64088" y="543593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 de convolution h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1760" y="637203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I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0513" y="312576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6647"/>
              </p:ext>
            </p:extLst>
          </p:nvPr>
        </p:nvGraphicFramePr>
        <p:xfrm>
          <a:off x="698072" y="2458380"/>
          <a:ext cx="4305980" cy="3850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98"/>
                <a:gridCol w="430598"/>
                <a:gridCol w="430598"/>
                <a:gridCol w="430598"/>
                <a:gridCol w="430598"/>
                <a:gridCol w="430598"/>
                <a:gridCol w="430598"/>
                <a:gridCol w="430598"/>
                <a:gridCol w="430598"/>
                <a:gridCol w="430598"/>
              </a:tblGrid>
              <a:tr h="3850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50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27029"/>
              </p:ext>
            </p:extLst>
          </p:nvPr>
        </p:nvGraphicFramePr>
        <p:xfrm>
          <a:off x="6012160" y="3781407"/>
          <a:ext cx="1296144" cy="1159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32048"/>
                <a:gridCol w="432048"/>
              </a:tblGrid>
              <a:tr h="38658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14" y="1268760"/>
            <a:ext cx="8093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fr-F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Remarque:</a:t>
            </a:r>
            <a:r>
              <a:rPr lang="fr-F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l’application </a:t>
            </a:r>
            <a:r>
              <a:rPr lang="fr-F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filtre à l’image originale I consiste à déplacer le masque sur chacun des pixels, et à remplacer la valeur de ce pixel par une combinaison des valeurs de ses voisins.</a:t>
            </a:r>
          </a:p>
        </p:txBody>
      </p:sp>
    </p:spTree>
    <p:extLst>
      <p:ext uri="{BB962C8B-B14F-4D97-AF65-F5344CB8AC3E}">
        <p14:creationId xmlns:p14="http://schemas.microsoft.com/office/powerpoint/2010/main" val="39203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17824"/>
              </p:ext>
            </p:extLst>
          </p:nvPr>
        </p:nvGraphicFramePr>
        <p:xfrm>
          <a:off x="611564" y="2132856"/>
          <a:ext cx="34563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</a:tblGrid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20213"/>
              </p:ext>
            </p:extLst>
          </p:nvPr>
        </p:nvGraphicFramePr>
        <p:xfrm>
          <a:off x="248710" y="1782272"/>
          <a:ext cx="1066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13"/>
                <a:gridCol w="360228"/>
                <a:gridCol w="360228"/>
              </a:tblGrid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53972"/>
              </p:ext>
            </p:extLst>
          </p:nvPr>
        </p:nvGraphicFramePr>
        <p:xfrm>
          <a:off x="5076060" y="2118904"/>
          <a:ext cx="34563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  <a:gridCol w="345638"/>
              </a:tblGrid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05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51734"/>
              </p:ext>
            </p:extLst>
          </p:nvPr>
        </p:nvGraphicFramePr>
        <p:xfrm>
          <a:off x="596483" y="1772816"/>
          <a:ext cx="1066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13"/>
                <a:gridCol w="360228"/>
                <a:gridCol w="360228"/>
              </a:tblGrid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98853"/>
              </p:ext>
            </p:extLst>
          </p:nvPr>
        </p:nvGraphicFramePr>
        <p:xfrm>
          <a:off x="1633623" y="3210330"/>
          <a:ext cx="1066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13"/>
                <a:gridCol w="360228"/>
                <a:gridCol w="360228"/>
              </a:tblGrid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56089"/>
              </p:ext>
            </p:extLst>
          </p:nvPr>
        </p:nvGraphicFramePr>
        <p:xfrm>
          <a:off x="3361815" y="1772816"/>
          <a:ext cx="1066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13"/>
                <a:gridCol w="360228"/>
                <a:gridCol w="360228"/>
              </a:tblGrid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58081"/>
              </p:ext>
            </p:extLst>
          </p:nvPr>
        </p:nvGraphicFramePr>
        <p:xfrm>
          <a:off x="3361815" y="5068024"/>
          <a:ext cx="10661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13"/>
                <a:gridCol w="360228"/>
                <a:gridCol w="360228"/>
              </a:tblGrid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5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187624" y="5970766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source I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52120" y="5949280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résultante I</a:t>
            </a:r>
            <a:r>
              <a:rPr lang="fr-FR" sz="1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321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l’opération de filtrage se pose le problème 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pixels qui sont à la bordure de l’image</a:t>
            </a: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 masque dépasse à l’extérieur). </a:t>
            </a:r>
          </a:p>
          <a:p>
            <a:pPr marL="0" indent="0" algn="just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adopte alors plusieurs stratégies: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Laisser les pixels de la bordure inchangés.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peut également extrapoler par des zéros les pixels de la bordure (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zero-pading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peut extrapoler par une symétrie (effet miroir). Compléter les valeurs manquantes en construisant le miroir de l’image.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6D7E-8701-41A6-B1BE-3F41AF80584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8" y="1255238"/>
            <a:ext cx="2520000" cy="231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1915</Words>
  <Application>Microsoft Office PowerPoint</Application>
  <PresentationFormat>Affichage à l'écran (4:3)</PresentationFormat>
  <Paragraphs>446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 </vt:lpstr>
      <vt:lpstr>Filtrage</vt:lpstr>
      <vt:lpstr>Filtrage</vt:lpstr>
      <vt:lpstr>Filtrage</vt:lpstr>
      <vt:lpstr>Filtrage 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</vt:lpstr>
      <vt:lpstr>Filtrage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Filtrage</dc:title>
  <dc:creator>farida</dc:creator>
  <cp:lastModifiedBy>farida</cp:lastModifiedBy>
  <cp:revision>1</cp:revision>
  <dcterms:created xsi:type="dcterms:W3CDTF">2017-04-24T15:33:43Z</dcterms:created>
  <dcterms:modified xsi:type="dcterms:W3CDTF">2017-04-24T15:36:55Z</dcterms:modified>
</cp:coreProperties>
</file>